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1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2.png"/><Relationship Id="rId4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Country Report</a:t>
            </a:r>
          </a:p>
        </p:txBody>
      </p:sp>
      <p:sp>
        <p:nvSpPr>
          <p:cNvPr id="113" name="Shape 113"/>
          <p:cNvSpPr/>
          <p:nvPr>
            <p:ph type="subTitle" sz="half" idx="1"/>
          </p:nvPr>
        </p:nvSpPr>
        <p:spPr>
          <a:xfrm>
            <a:off x="-6839" y="3602037"/>
            <a:ext cx="12039483" cy="1655762"/>
          </a:xfrm>
          <a:prstGeom prst="rect">
            <a:avLst/>
          </a:prstGeom>
        </p:spPr>
        <p:txBody>
          <a:bodyPr/>
          <a:lstStyle/>
          <a:p>
            <a:pPr>
              <a:defRPr b="1" sz="2900">
                <a:solidFill>
                  <a:srgbClr val="011993"/>
                </a:solidFill>
              </a:defRPr>
            </a:pPr>
            <a:r>
              <a:t>The GLOBE Program Philippines </a:t>
            </a:r>
          </a:p>
          <a:p>
            <a:pPr>
              <a:defRPr b="1"/>
            </a:pPr>
            <a:r>
              <a:t>Rod Allan A. de Lara</a:t>
            </a:r>
          </a:p>
          <a:p>
            <a:pPr>
              <a:defRPr b="1"/>
            </a:pPr>
            <a:r>
              <a:t>Joan Bilasano Callope</a:t>
            </a:r>
          </a:p>
        </p:txBody>
      </p:sp>
      <p:pic>
        <p:nvPicPr>
          <p:cNvPr id="114" name="download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969061" y="400465"/>
            <a:ext cx="4347475" cy="21737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15" name="download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0336" y="6279336"/>
            <a:ext cx="586705" cy="58670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4781494" y="6499450"/>
            <a:ext cx="674816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Implemented through the Philippine Science High School System</a:t>
            </a:r>
          </a:p>
        </p:txBody>
      </p:sp>
      <p:pic>
        <p:nvPicPr>
          <p:cNvPr id="117" name="60874630_2282580825140816_8296672150559916032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06617" y="4018529"/>
            <a:ext cx="2871954" cy="285003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-42407" y="3698531"/>
            <a:ext cx="27680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solidFill>
                  <a:srgbClr val="FF2600"/>
                </a:solidFill>
              </a:defRPr>
            </a:lvl1pPr>
          </a:lstStyle>
          <a:p>
            <a:pPr/>
            <a:r>
              <a:t>Picture for attention only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96081" y="4462705"/>
            <a:ext cx="11999838" cy="1538014"/>
          </a:xfrm>
          <a:prstGeom prst="rect">
            <a:avLst/>
          </a:prstGeom>
        </p:spPr>
        <p:txBody>
          <a:bodyPr/>
          <a:lstStyle>
            <a:lvl1pPr>
              <a:defRPr b="1" sz="3000">
                <a:solidFill>
                  <a:srgbClr val="FF2600"/>
                </a:solidFill>
              </a:defRPr>
            </a:lvl1pPr>
          </a:lstStyle>
          <a:p>
            <a:pPr/>
            <a:r>
              <a:t>The GLOBE Zika Project was featured at the Philippine Smart City Summit of 2018, attended by local and foreign delegates, and was introduced as part of the city’s anti-dengue drive</a:t>
            </a:r>
          </a:p>
        </p:txBody>
      </p:sp>
      <p:pic>
        <p:nvPicPr>
          <p:cNvPr id="170" name="44128601_1250261958458179_1931847010948743168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9" y="33437"/>
            <a:ext cx="6409035" cy="4271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creen Shot 2019-05-22 at 12.17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1401" y="-6977"/>
            <a:ext cx="8517532" cy="4302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19-05-22 at 12.13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84" y="0"/>
            <a:ext cx="993227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84068" y="3224739"/>
            <a:ext cx="4121508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000">
                <a:solidFill>
                  <a:srgbClr val="009193"/>
                </a:solidFill>
              </a:defRPr>
            </a:pPr>
            <a:r>
              <a:t>GLOBE Program Orientation, </a:t>
            </a:r>
          </a:p>
          <a:p>
            <a:pPr>
              <a:defRPr b="1" sz="2000">
                <a:solidFill>
                  <a:srgbClr val="009193"/>
                </a:solidFill>
              </a:defRPr>
            </a:pPr>
            <a:r>
              <a:t>January 31, 2019</a:t>
            </a:r>
          </a:p>
          <a:p>
            <a:pPr>
              <a:defRPr b="1" sz="2000">
                <a:solidFill>
                  <a:srgbClr val="009193"/>
                </a:solidFill>
              </a:defRPr>
            </a:pPr>
            <a:r>
              <a:t>Batasan Hills National High School</a:t>
            </a:r>
          </a:p>
        </p:txBody>
      </p:sp>
      <p:pic>
        <p:nvPicPr>
          <p:cNvPr id="175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901" y="4358738"/>
            <a:ext cx="2782850" cy="2276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Local Mosquito Workshop (LMWs)</a:t>
            </a:r>
          </a:p>
        </p:txBody>
      </p:sp>
      <p:sp>
        <p:nvSpPr>
          <p:cNvPr id="178" name="Shape 178"/>
          <p:cNvSpPr/>
          <p:nvPr>
            <p:ph type="body" sz="half" idx="1"/>
          </p:nvPr>
        </p:nvSpPr>
        <p:spPr>
          <a:xfrm>
            <a:off x="838200" y="1825625"/>
            <a:ext cx="10515600" cy="2921457"/>
          </a:xfrm>
          <a:prstGeom prst="rect">
            <a:avLst/>
          </a:prstGeom>
        </p:spPr>
        <p:txBody>
          <a:bodyPr/>
          <a:lstStyle/>
          <a:p>
            <a:pPr/>
            <a:r>
              <a:t>Four (4) LMWs Conducted in Barangay Batasan Hills, Quezon City (March 13 - 15, 2019):</a:t>
            </a:r>
          </a:p>
          <a:p>
            <a:pPr lvl="1" marL="685800" indent="-228600"/>
            <a:r>
              <a:t>Sixty Four (64) participants</a:t>
            </a:r>
          </a:p>
          <a:p>
            <a:pPr lvl="1" marL="685800" indent="-228600"/>
            <a:r>
              <a:t>At least 320 unique data generated</a:t>
            </a:r>
          </a:p>
          <a:p>
            <a:pPr lvl="1" marL="0" indent="457200">
              <a:buSzTx/>
              <a:buNone/>
            </a:pPr>
          </a:p>
          <a:p>
            <a:pPr/>
            <a:r>
              <a:t>Grant Winner, IVSS (June 2019)</a:t>
            </a:r>
          </a:p>
        </p:txBody>
      </p:sp>
      <p:pic>
        <p:nvPicPr>
          <p:cNvPr id="179" name="a-child-is-like-a-mosquito-when-it-stops-making-11141913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660"/>
          <a:stretch>
            <a:fillRect/>
          </a:stretch>
        </p:blipFill>
        <p:spPr>
          <a:xfrm>
            <a:off x="7245484" y="2932427"/>
            <a:ext cx="4948795" cy="4059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Participation in GLOBE Regional Events/Activities</a:t>
            </a:r>
          </a:p>
        </p:txBody>
      </p:sp>
      <p:sp>
        <p:nvSpPr>
          <p:cNvPr id="182" name="Shape 1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03" indent="-217103" defTabSz="530351">
              <a:spcBef>
                <a:spcPts val="500"/>
              </a:spcBef>
              <a:buFontTx/>
              <a:buAutoNum type="arabicPeriod" startAt="1"/>
              <a:defRPr sz="1624"/>
            </a:pPr>
            <a:r>
              <a:t>Participation in GLOBE Asia Pacific Region Country Coordinator’s Meeting, Hanoi, Vietnam, May 6 - 9, 2018</a:t>
            </a:r>
          </a:p>
          <a:p>
            <a:pPr marL="217103" indent="-217103" defTabSz="530351">
              <a:spcBef>
                <a:spcPts val="500"/>
              </a:spcBef>
              <a:buFontTx/>
              <a:buAutoNum type="arabicPeriod" startAt="1"/>
              <a:defRPr sz="1624"/>
            </a:pPr>
            <a:r>
              <a:t>Participation in GLOBE Zika Asia Pacific Region Training, Hanoi, Vietnam, May 10 - 11, 2018, with Three (3) teachers plus One (1) Country Coordinator</a:t>
            </a:r>
          </a:p>
          <a:p>
            <a:pPr marL="217103" indent="-217103" defTabSz="530351">
              <a:spcBef>
                <a:spcPts val="500"/>
              </a:spcBef>
              <a:buFontTx/>
              <a:buAutoNum type="arabicPeriod" startAt="1"/>
              <a:defRPr sz="1624"/>
            </a:pPr>
            <a:r>
              <a:t>Participation in 2018 Taiwan Science Festival, July 19 - 23, 2018 Taichung, Taiwan, With Twenty-One (21) Students and 10 Teachers including observers from the Department of Education. Four (4) research posters presented, plus One (1) robotic product demonstration:</a:t>
            </a:r>
          </a:p>
          <a:p>
            <a:pPr lvl="1" marL="639678" indent="-271378" defTabSz="530351">
              <a:spcBef>
                <a:spcPts val="500"/>
              </a:spcBef>
              <a:buFontTx/>
              <a:buAutoNum type="alphaUcPeriod" startAt="1"/>
              <a:defRPr sz="1624"/>
            </a:pPr>
            <a:r>
              <a:t>Probing the ability of carbonised Mahogany (Swietenia Macrophylla) pericarp in stabilising the level of Hydrogen Ion reaction of soil horizons from different sites in Sito Bagsak;</a:t>
            </a:r>
          </a:p>
          <a:p>
            <a:pPr lvl="1" marL="639678" indent="-271378" defTabSz="530351">
              <a:spcBef>
                <a:spcPts val="500"/>
              </a:spcBef>
              <a:buFontTx/>
              <a:buAutoNum type="alphaUcPeriod" startAt="1"/>
              <a:defRPr sz="1624"/>
            </a:pPr>
            <a:r>
              <a:t>The regulating effect of Christella Arida D. Don on the properties of selected freshwater sites at Barangay Batasan Hills;</a:t>
            </a:r>
          </a:p>
          <a:p>
            <a:pPr lvl="1" marL="639678" indent="-271378" defTabSz="530351">
              <a:spcBef>
                <a:spcPts val="500"/>
              </a:spcBef>
              <a:buFontTx/>
              <a:buAutoNum type="alphaUcPeriod" startAt="1"/>
              <a:defRPr sz="1624"/>
            </a:pPr>
            <a:r>
              <a:t>Risk mapping of mosquitoes borne diseases in Batasan Hills, Quezon City;</a:t>
            </a:r>
          </a:p>
          <a:p>
            <a:pPr lvl="1" marL="639678" indent="-271378" defTabSz="530351">
              <a:spcBef>
                <a:spcPts val="500"/>
              </a:spcBef>
              <a:buFontTx/>
              <a:buAutoNum type="alphaUcPeriod" startAt="1"/>
              <a:defRPr sz="1624"/>
            </a:pPr>
            <a:r>
              <a:t>Riparian zone analysis, macroinvertibrates biodiversity and water quality analysis of selected streams in Cabadbadan Agusan del Norte, Philippines; </a:t>
            </a:r>
          </a:p>
          <a:p>
            <a:pPr marL="271378" indent="-271378" defTabSz="530351">
              <a:spcBef>
                <a:spcPts val="500"/>
              </a:spcBef>
              <a:buFontTx/>
              <a:buAutoNum type="arabicPeriod" startAt="4"/>
              <a:defRPr sz="1624"/>
            </a:pPr>
            <a:r>
              <a:t>Participation in 2018 Korea Science Festival thru GLOBE Korea and the Korea Foundation for the Advancement of Science and Creativity, August 9 - 12, </a:t>
            </a:r>
          </a:p>
          <a:p>
            <a:pPr marL="271378" indent="-271378" defTabSz="530351">
              <a:spcBef>
                <a:spcPts val="500"/>
              </a:spcBef>
              <a:buFontTx/>
              <a:buAutoNum type="arabicPeriod" startAt="4"/>
              <a:defRPr sz="1624"/>
            </a:pPr>
            <a:r>
              <a:t>Participation in editing and translating the Zika Zine in Filipino with Emily Snode-Brenneman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2019 Planned Activities</a:t>
            </a:r>
          </a:p>
        </p:txBody>
      </p:sp>
      <p:pic>
        <p:nvPicPr>
          <p:cNvPr id="185" name="Screen Shot 2019-05-22 at 7.29.5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50" y="2500797"/>
            <a:ext cx="10579100" cy="364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688105" y="1916672"/>
            <a:ext cx="1101608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  <a:defRPr sz="3000"/>
            </a:lvl1pPr>
          </a:lstStyle>
          <a:p>
            <a:pPr/>
            <a:r>
              <a:t> Nationwide Implementation of LMW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2019 Planned Activities</a:t>
            </a:r>
          </a:p>
        </p:txBody>
      </p:sp>
      <p:sp>
        <p:nvSpPr>
          <p:cNvPr id="189" name="Shape 189"/>
          <p:cNvSpPr/>
          <p:nvPr>
            <p:ph type="body" idx="1"/>
          </p:nvPr>
        </p:nvSpPr>
        <p:spPr>
          <a:xfrm>
            <a:off x="838200" y="1825625"/>
            <a:ext cx="10515600" cy="4017765"/>
          </a:xfrm>
          <a:prstGeom prst="rect">
            <a:avLst/>
          </a:prstGeom>
        </p:spPr>
        <p:txBody>
          <a:bodyPr/>
          <a:lstStyle/>
          <a:p>
            <a:pPr marL="278892" indent="-278892" defTabSz="278892">
              <a:lnSpc>
                <a:spcPts val="3800"/>
              </a:lnSpc>
              <a:spcBef>
                <a:spcPts val="900"/>
              </a:spcBef>
              <a:buSzTx/>
              <a:buFontTx/>
              <a:buNone/>
              <a:tabLst>
                <a:tab pos="76200" algn="l"/>
                <a:tab pos="266700" algn="l"/>
              </a:tabLst>
              <a:defRPr sz="2257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	2.	NASA Airborne Science Team : 2019 CAMP2Ex (Cloud, Aerosol and Monsoon Processes Philippines Experiment) mission. </a:t>
            </a:r>
            <a:r>
              <a:t>September 12 - 13, 2019 at the Philippine Science High School Main Campus, Diliman, Quezon City; and Batasan Hills National High School, Barangay Batasan, Quezon City. September 14, 2019 at the Philippine Science High School Clark Campus, Pampanga City </a:t>
            </a:r>
          </a:p>
          <a:p>
            <a:pPr marL="278892" indent="-278892" defTabSz="278892">
              <a:lnSpc>
                <a:spcPts val="3800"/>
              </a:lnSpc>
              <a:spcBef>
                <a:spcPts val="900"/>
              </a:spcBef>
              <a:buSzTx/>
              <a:buFontTx/>
              <a:buNone/>
              <a:tabLst>
                <a:tab pos="76200" algn="l"/>
                <a:tab pos="266700" algn="l"/>
              </a:tabLst>
              <a:defRPr sz="2257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	3.	</a:t>
            </a:r>
            <a:r>
              <a:rPr b="1"/>
              <a:t>2019 GLOBE Science Fair, October 2019, </a:t>
            </a:r>
            <a:r>
              <a:t>in collaboration with the PSHS System, Batasan Hills National High School, and the Quezon City Science Community Foundation Inc. </a:t>
            </a:r>
          </a:p>
          <a:p>
            <a:pPr marL="240156" indent="-139446" defTabSz="278892">
              <a:lnSpc>
                <a:spcPts val="3800"/>
              </a:lnSpc>
              <a:spcBef>
                <a:spcPts val="900"/>
              </a:spcBef>
              <a:buFontTx/>
              <a:buAutoNum type="arabicPeriod" startAt="4"/>
              <a:tabLst>
                <a:tab pos="76200" algn="l"/>
                <a:tab pos="266700" algn="l"/>
              </a:tabLst>
              <a:defRPr sz="2257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Launching of GLOBE Program in Nabua  National High School, Camarines Sur and GOA National High School, Albay (Bicol Province)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Challenges and Problems Encountered</a:t>
            </a:r>
          </a:p>
        </p:txBody>
      </p:sp>
      <p:sp>
        <p:nvSpPr>
          <p:cNvPr id="192" name="Shape 192"/>
          <p:cNvSpPr/>
          <p:nvPr>
            <p:ph type="body" sz="half" idx="1"/>
          </p:nvPr>
        </p:nvSpPr>
        <p:spPr>
          <a:xfrm>
            <a:off x="838200" y="1825625"/>
            <a:ext cx="10515600" cy="2430116"/>
          </a:xfrm>
          <a:prstGeom prst="rect">
            <a:avLst/>
          </a:prstGeom>
        </p:spPr>
        <p:txBody>
          <a:bodyPr/>
          <a:lstStyle/>
          <a:p>
            <a:pPr/>
            <a:r>
              <a:t>Funding and Lack of Resources</a:t>
            </a:r>
          </a:p>
          <a:p>
            <a:pPr/>
            <a:r>
              <a:t>Network/ Internet Problems</a:t>
            </a:r>
          </a:p>
          <a:p>
            <a:pPr/>
            <a:r>
              <a:t>LMW Training/ Seminar cannot be registered in the System</a:t>
            </a:r>
          </a:p>
          <a:p>
            <a:pPr/>
            <a:r>
              <a:t>Web Content Development &amp; Social Media Networking, needs improvement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41454955_2193327807612926_296420290804160921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315" y="0"/>
            <a:ext cx="6858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41493232_242865516432100_159214146893434060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436" y="0"/>
            <a:ext cx="385590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35654" y="5843669"/>
            <a:ext cx="943977" cy="92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46596" y="24994"/>
            <a:ext cx="1122094" cy="91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75739" y="3337803"/>
            <a:ext cx="1263806" cy="94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95447" y="4501940"/>
            <a:ext cx="1024392" cy="1024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61051" y="1227287"/>
            <a:ext cx="1493183" cy="76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17579" y="2232442"/>
            <a:ext cx="980128" cy="980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41500627_227375171463692_68069710890637721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19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41518521_562843854147628_83829518716685516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1026" y="-12201"/>
            <a:ext cx="3869075" cy="217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41542220_282182405952934_5166080482894413824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52225" y="1685544"/>
            <a:ext cx="3886676" cy="5182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29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316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0580" y="-6060"/>
            <a:ext cx="3142220" cy="2094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G_3165 (1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5180" y="2083486"/>
            <a:ext cx="3142220" cy="2094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316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75180" y="4140886"/>
            <a:ext cx="3142220" cy="2094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4.png"/>
          <p:cNvPicPr>
            <a:picLocks noChangeAspect="1"/>
          </p:cNvPicPr>
          <p:nvPr/>
        </p:nvPicPr>
        <p:blipFill>
          <a:blip r:embed="rId6">
            <a:extLst/>
          </a:blip>
          <a:srcRect l="3412" t="0" r="0" b="0"/>
          <a:stretch>
            <a:fillRect/>
          </a:stretch>
        </p:blipFill>
        <p:spPr>
          <a:xfrm>
            <a:off x="9208296" y="6277605"/>
            <a:ext cx="719013" cy="60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80504" y="6264905"/>
            <a:ext cx="620779" cy="60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92358" y="6288028"/>
            <a:ext cx="1298375" cy="662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xfrm>
            <a:off x="330200" y="149225"/>
            <a:ext cx="10515600" cy="1325563"/>
          </a:xfrm>
          <a:prstGeom prst="rect">
            <a:avLst/>
          </a:prstGeom>
        </p:spPr>
        <p:txBody>
          <a:bodyPr/>
          <a:lstStyle>
            <a:lvl1pPr defTabSz="804672">
              <a:defRPr b="1" sz="4312"/>
            </a:lvl1pPr>
          </a:lstStyle>
          <a:p>
            <a:pPr/>
            <a:r>
              <a:t>What we said we will do (2018, Vietnam)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xfrm>
            <a:off x="292100" y="1533525"/>
            <a:ext cx="8692654" cy="4981427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2492"/>
            </a:pPr>
            <a:r>
              <a:t>Shift in Pivot, focusing on BHNHS, the country’s largest high school, as advocate of the GLOBE program in Quezon City, and NCR</a:t>
            </a:r>
          </a:p>
          <a:p>
            <a:pPr marL="0" indent="0" defTabSz="813816">
              <a:spcBef>
                <a:spcPts val="800"/>
              </a:spcBef>
              <a:buSzTx/>
              <a:buFontTx/>
              <a:buNone/>
              <a:defRPr sz="2492"/>
            </a:pP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To update content of GLOBE Philippines Webpage, to serve as source of information and interest among teachers</a:t>
            </a:r>
          </a:p>
          <a:p>
            <a:pPr marL="0" indent="0" defTabSz="813816">
              <a:spcBef>
                <a:spcPts val="800"/>
              </a:spcBef>
              <a:buSzTx/>
              <a:buFontTx/>
              <a:buNone/>
              <a:defRPr sz="2492"/>
            </a:pP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To focus GLOBE Teacher Training on Data Use, Entry, Retrieval, and Visualisation</a:t>
            </a:r>
          </a:p>
          <a:p>
            <a:pPr marL="0" indent="0" defTabSz="813816">
              <a:spcBef>
                <a:spcPts val="800"/>
              </a:spcBef>
              <a:buSzTx/>
              <a:buFontTx/>
              <a:buNone/>
              <a:defRPr sz="2492"/>
            </a:pP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To strengthen network thru social media communication with other GLOBE AP countries</a:t>
            </a:r>
          </a:p>
        </p:txBody>
      </p:sp>
      <p:pic>
        <p:nvPicPr>
          <p:cNvPr id="122" name="317blzVk_400x4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0377" y="3701677"/>
            <a:ext cx="3118223" cy="311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8c6oBegri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6524" y="1331451"/>
            <a:ext cx="1325564" cy="132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8c6oBegri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0824" y="2766218"/>
            <a:ext cx="1325564" cy="132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8c6oBegri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5124" y="3833352"/>
            <a:ext cx="1325564" cy="132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8c6oBegri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5124" y="5065252"/>
            <a:ext cx="1325564" cy="1325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2"/>
      <p:bldP build="whole" bldLvl="1" animBg="1" rev="0" advAuto="0" spid="124" grpId="3"/>
      <p:bldP build="whole" bldLvl="1" animBg="1" rev="0" advAuto="0" spid="125" grpId="4"/>
      <p:bldP build="whole" bldLvl="1" animBg="1" rev="0" advAuto="0" spid="126" grpId="5"/>
      <p:bldP build="whole" bldLvl="1" animBg="1" rev="0" advAuto="0" spid="1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31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018" y="-28990"/>
            <a:ext cx="10373970" cy="6915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"/>
            <a:ext cx="757277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7793048" y="1"/>
            <a:ext cx="376687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solidFill>
                  <a:srgbClr val="5E89AF"/>
                </a:solidFill>
              </a:defRPr>
            </a:lvl1pPr>
          </a:lstStyle>
          <a:p>
            <a:pPr/>
            <a:r>
              <a:t>At a Glance</a:t>
            </a:r>
          </a:p>
        </p:txBody>
      </p:sp>
      <p:sp>
        <p:nvSpPr>
          <p:cNvPr id="130" name="Shape 130"/>
          <p:cNvSpPr/>
          <p:nvPr/>
        </p:nvSpPr>
        <p:spPr>
          <a:xfrm>
            <a:off x="7678756" y="1024569"/>
            <a:ext cx="4307596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t>265 Schools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536 Fully Trained GLOBE Teachers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4 Masters Trainers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782 Untrained GLOBE Observers</a:t>
            </a:r>
          </a:p>
        </p:txBody>
      </p:sp>
      <p:sp>
        <p:nvSpPr>
          <p:cNvPr id="131" name="Shape 131"/>
          <p:cNvSpPr/>
          <p:nvPr/>
        </p:nvSpPr>
        <p:spPr>
          <a:xfrm>
            <a:off x="7514149" y="2374063"/>
            <a:ext cx="4472203" cy="103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n w="13461">
                  <a:solidFill>
                    <a:srgbClr val="FFFFFF"/>
                  </a:solidFill>
                </a:ln>
                <a:solidFill>
                  <a:srgbClr val="262626"/>
                </a:solidFill>
                <a:effectLst>
                  <a:outerShdw sx="100000" sy="100000" kx="0" ky="0" algn="b" rotWithShape="0" blurRad="0" dist="38100" dir="2700000">
                    <a:schemeClr val="accent5"/>
                  </a:outerShdw>
                </a:effectLst>
              </a:defRPr>
            </a:lvl1pPr>
          </a:lstStyle>
          <a:p>
            <a:pPr/>
            <a:r>
              <a:t>Data Reporting Activity</a:t>
            </a:r>
          </a:p>
        </p:txBody>
      </p:sp>
      <p:sp>
        <p:nvSpPr>
          <p:cNvPr id="132" name="Shape 132"/>
          <p:cNvSpPr/>
          <p:nvPr/>
        </p:nvSpPr>
        <p:spPr>
          <a:xfrm>
            <a:off x="7678756" y="3429001"/>
            <a:ext cx="4307596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</a:lvl1pPr>
          </a:lstStyle>
          <a:p>
            <a:pPr/>
            <a:r>
              <a:t>Year 2018 – 78 Schools and 223 teachers have reported 1,167 Observations</a:t>
            </a:r>
          </a:p>
        </p:txBody>
      </p:sp>
      <p:pic>
        <p:nvPicPr>
          <p:cNvPr id="13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6364" y="4409868"/>
            <a:ext cx="4097686" cy="2425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Cooperating Organizations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815897" y="1736417"/>
            <a:ext cx="10515601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The Philippine Science High School System</a:t>
            </a:r>
          </a:p>
          <a:p>
            <a:pPr>
              <a:lnSpc>
                <a:spcPct val="81000"/>
              </a:lnSpc>
            </a:pPr>
            <a:r>
              <a:t>Batasan Hills National High School</a:t>
            </a:r>
          </a:p>
          <a:p>
            <a:pPr>
              <a:lnSpc>
                <a:spcPct val="81000"/>
              </a:lnSpc>
            </a:pPr>
            <a:r>
              <a:t>Office of the City Mayor of Quezon City</a:t>
            </a:r>
          </a:p>
          <a:p>
            <a:pPr>
              <a:lnSpc>
                <a:spcPct val="81000"/>
              </a:lnSpc>
            </a:pPr>
            <a:r>
              <a:t>Quezon City Community Foundation Science Inc.</a:t>
            </a:r>
          </a:p>
          <a:p>
            <a:pPr>
              <a:lnSpc>
                <a:spcPct val="81000"/>
              </a:lnSpc>
            </a:pPr>
            <a:r>
              <a:t>Department of Education Division of City Schools, Quezon City</a:t>
            </a:r>
          </a:p>
          <a:p>
            <a:pPr>
              <a:lnSpc>
                <a:spcPct val="81000"/>
              </a:lnSpc>
            </a:pPr>
            <a:r>
              <a:t>Department of Education Division of City Schools, Puerto Princesa City, Palawan</a:t>
            </a:r>
          </a:p>
          <a:p>
            <a:pPr>
              <a:lnSpc>
                <a:spcPct val="81000"/>
              </a:lnSpc>
            </a:pPr>
            <a:r>
              <a:t>Department of Education Division of Camarines Sur</a:t>
            </a:r>
          </a:p>
          <a:p>
            <a:pPr>
              <a:lnSpc>
                <a:spcPct val="81000"/>
              </a:lnSpc>
            </a:pPr>
            <a:r>
              <a:t>US Embassy Manila</a:t>
            </a:r>
          </a:p>
        </p:txBody>
      </p:sp>
      <p:pic>
        <p:nvPicPr>
          <p:cNvPr id="137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9393" y="5931834"/>
            <a:ext cx="943977" cy="92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8323" y="5956734"/>
            <a:ext cx="1122094" cy="91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7934" y="5844216"/>
            <a:ext cx="1263806" cy="94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4009" y="5827803"/>
            <a:ext cx="1024391" cy="1024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9529" y="5872408"/>
            <a:ext cx="1965564" cy="1002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76956" y="5805339"/>
            <a:ext cx="1487675" cy="1090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9394" y="5872408"/>
            <a:ext cx="980128" cy="980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204068" y="365125"/>
            <a:ext cx="11974708" cy="1325563"/>
          </a:xfrm>
          <a:prstGeom prst="rect">
            <a:avLst/>
          </a:prstGeom>
        </p:spPr>
        <p:txBody>
          <a:bodyPr/>
          <a:lstStyle>
            <a:lvl1pPr>
              <a:defRPr b="1" sz="4100">
                <a:solidFill>
                  <a:srgbClr val="011993"/>
                </a:solidFill>
              </a:defRPr>
            </a:lvl1pPr>
          </a:lstStyle>
          <a:p>
            <a:pPr/>
            <a:r>
              <a:t>In the News! (The Philippine Star, July 16, 2018)</a:t>
            </a:r>
          </a:p>
        </p:txBody>
      </p:sp>
      <p:pic>
        <p:nvPicPr>
          <p:cNvPr id="146" name="37312718_1591738867622499_7684772781283606528_n (1).jpg"/>
          <p:cNvPicPr>
            <a:picLocks noChangeAspect="1"/>
          </p:cNvPicPr>
          <p:nvPr/>
        </p:nvPicPr>
        <p:blipFill>
          <a:blip r:embed="rId2">
            <a:extLst/>
          </a:blip>
          <a:srcRect l="11983" t="712" r="2010" b="0"/>
          <a:stretch>
            <a:fillRect/>
          </a:stretch>
        </p:blipFill>
        <p:spPr>
          <a:xfrm>
            <a:off x="49090" y="1754456"/>
            <a:ext cx="5913153" cy="511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ownloa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3398" y="5691052"/>
            <a:ext cx="1192348" cy="119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ron-burgundy-podcast-920x58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4645" y="1721136"/>
            <a:ext cx="4501543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7566783" y="4748529"/>
            <a:ext cx="444151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/>
            </a:pPr>
            <a:r>
              <a:t>“Flat Earth Society says… It has members</a:t>
            </a:r>
          </a:p>
          <a:p>
            <a:pPr>
              <a:defRPr i="1"/>
            </a:pPr>
            <a:r>
              <a:t> all around the GLOBE”</a:t>
            </a:r>
          </a:p>
          <a:p>
            <a:pPr/>
            <a:r>
              <a:t>                                        - Ron Burgundy</a:t>
            </a:r>
          </a:p>
        </p:txBody>
      </p:sp>
      <p:sp>
        <p:nvSpPr>
          <p:cNvPr id="150" name="Shape 150"/>
          <p:cNvSpPr/>
          <p:nvPr/>
        </p:nvSpPr>
        <p:spPr>
          <a:xfrm>
            <a:off x="3730035" y="4402247"/>
            <a:ext cx="2108199" cy="1270001"/>
          </a:xfrm>
          <a:prstGeom prst="ellipse">
            <a:avLst/>
          </a:prstGeom>
          <a:ln w="127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900"/>
            </a:lvl1pPr>
          </a:lstStyle>
          <a:p>
            <a:pPr/>
            <a:r>
              <a:t>In the News, Business Mirror (July 18, 2018)</a:t>
            </a:r>
          </a:p>
        </p:txBody>
      </p:sp>
      <p:pic>
        <p:nvPicPr>
          <p:cNvPr id="153" name="37286183_1592797027516683_6726229277311762432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1794709"/>
            <a:ext cx="9814206" cy="5520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8231846" y="365125"/>
            <a:ext cx="3831369" cy="1325563"/>
          </a:xfrm>
          <a:prstGeom prst="rect">
            <a:avLst/>
          </a:prstGeom>
        </p:spPr>
        <p:txBody>
          <a:bodyPr/>
          <a:lstStyle>
            <a:lvl1pPr defTabSz="868680">
              <a:defRPr b="1" sz="4180">
                <a:solidFill>
                  <a:srgbClr val="941751"/>
                </a:solidFill>
              </a:defRPr>
            </a:lvl1pPr>
          </a:lstStyle>
          <a:p>
            <a:pPr/>
            <a:r>
              <a:t>BHNHS, Quezon City</a:t>
            </a:r>
          </a:p>
        </p:txBody>
      </p:sp>
      <p:pic>
        <p:nvPicPr>
          <p:cNvPr id="156" name="Screen Shot 2019-05-21 at 11.12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" y="254000"/>
            <a:ext cx="8047876" cy="6596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206_300x300_Front_Color-NA.jpg"/>
          <p:cNvPicPr>
            <a:picLocks noChangeAspect="1"/>
          </p:cNvPicPr>
          <p:nvPr/>
        </p:nvPicPr>
        <p:blipFill>
          <a:blip r:embed="rId3">
            <a:extLst/>
          </a:blip>
          <a:srcRect l="2421" t="5336" r="2421" b="26860"/>
          <a:stretch>
            <a:fillRect/>
          </a:stretch>
        </p:blipFill>
        <p:spPr>
          <a:xfrm>
            <a:off x="8258689" y="1933982"/>
            <a:ext cx="3625498" cy="2583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xfrm>
            <a:off x="-12700" y="365125"/>
            <a:ext cx="77597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pPr/>
            <a:r>
              <a:t>Puerto Princesa, Palawan</a:t>
            </a:r>
          </a:p>
        </p:txBody>
      </p:sp>
      <p:pic>
        <p:nvPicPr>
          <p:cNvPr id="160" name="Screen Shot 2019-05-21 at 11.51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" y="1784350"/>
            <a:ext cx="7759700" cy="483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hilippin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6785" y="-1"/>
            <a:ext cx="507710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8028469" y="4028314"/>
            <a:ext cx="768118" cy="753814"/>
          </a:xfrm>
          <a:prstGeom prst="rightArrow">
            <a:avLst>
              <a:gd name="adj1" fmla="val 32000"/>
              <a:gd name="adj2" fmla="val 65214"/>
            </a:avLst>
          </a:prstGeom>
          <a:solidFill>
            <a:schemeClr val="accent2"/>
          </a:solidFill>
          <a:ln w="127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9193"/>
                </a:solidFill>
              </a:defRPr>
            </a:lvl1pPr>
          </a:lstStyle>
          <a:p>
            <a:pPr/>
            <a:r>
              <a:t>Libmanan, Bicol Province</a:t>
            </a:r>
          </a:p>
        </p:txBody>
      </p:sp>
      <p:pic>
        <p:nvPicPr>
          <p:cNvPr id="165" name="Screen Shot 2019-05-21 at 11.59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67" y="1976161"/>
            <a:ext cx="7747001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hilippin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6785" y="-1"/>
            <a:ext cx="507710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0318995" y="2686745"/>
            <a:ext cx="694319" cy="445433"/>
          </a:xfrm>
          <a:prstGeom prst="rightArrow">
            <a:avLst>
              <a:gd name="adj1" fmla="val 32000"/>
              <a:gd name="adj2" fmla="val 65214"/>
            </a:avLst>
          </a:prstGeom>
          <a:solidFill>
            <a:schemeClr val="accent2">
              <a:satOff val="-18194"/>
              <a:lumOff val="-11215"/>
            </a:schemeClr>
          </a:solidFill>
          <a:ln w="127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